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handoutMasterIdLst>
    <p:handoutMasterId r:id="rId47"/>
  </p:handoutMasterIdLst>
  <p:sldIdLst>
    <p:sldId id="413" r:id="rId2"/>
    <p:sldId id="414" r:id="rId3"/>
    <p:sldId id="415" r:id="rId4"/>
    <p:sldId id="416" r:id="rId5"/>
    <p:sldId id="393" r:id="rId6"/>
    <p:sldId id="394" r:id="rId7"/>
    <p:sldId id="395" r:id="rId8"/>
    <p:sldId id="396" r:id="rId9"/>
    <p:sldId id="397" r:id="rId10"/>
    <p:sldId id="398" r:id="rId11"/>
    <p:sldId id="399" r:id="rId12"/>
    <p:sldId id="400" r:id="rId13"/>
    <p:sldId id="409" r:id="rId14"/>
    <p:sldId id="410" r:id="rId15"/>
    <p:sldId id="411" r:id="rId16"/>
    <p:sldId id="412" r:id="rId17"/>
    <p:sldId id="421" r:id="rId18"/>
    <p:sldId id="422" r:id="rId19"/>
    <p:sldId id="423" r:id="rId20"/>
    <p:sldId id="424" r:id="rId21"/>
    <p:sldId id="417" r:id="rId22"/>
    <p:sldId id="418" r:id="rId23"/>
    <p:sldId id="419" r:id="rId24"/>
    <p:sldId id="420" r:id="rId25"/>
    <p:sldId id="381" r:id="rId26"/>
    <p:sldId id="382" r:id="rId27"/>
    <p:sldId id="391" r:id="rId28"/>
    <p:sldId id="383" r:id="rId29"/>
    <p:sldId id="384" r:id="rId30"/>
    <p:sldId id="385" r:id="rId31"/>
    <p:sldId id="392" r:id="rId32"/>
    <p:sldId id="386" r:id="rId33"/>
    <p:sldId id="405" r:id="rId34"/>
    <p:sldId id="406" r:id="rId35"/>
    <p:sldId id="407" r:id="rId36"/>
    <p:sldId id="408" r:id="rId37"/>
    <p:sldId id="401" r:id="rId38"/>
    <p:sldId id="402" r:id="rId39"/>
    <p:sldId id="403" r:id="rId40"/>
    <p:sldId id="404" r:id="rId41"/>
    <p:sldId id="429" r:id="rId42"/>
    <p:sldId id="426" r:id="rId43"/>
    <p:sldId id="427" r:id="rId44"/>
    <p:sldId id="428" r:id="rId4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7635"/>
    <a:srgbClr val="0033CC"/>
    <a:srgbClr val="000066"/>
    <a:srgbClr val="0000FF"/>
    <a:srgbClr val="FF66FF"/>
    <a:srgbClr val="BD4515"/>
    <a:srgbClr val="048192"/>
    <a:srgbClr val="005696"/>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9765" autoAdjust="0"/>
  </p:normalViewPr>
  <p:slideViewPr>
    <p:cSldViewPr snapToGrid="0" showGuides="1">
      <p:cViewPr varScale="1">
        <p:scale>
          <a:sx n="115" d="100"/>
          <a:sy n="115" d="100"/>
        </p:scale>
        <p:origin x="1476" y="102"/>
      </p:cViewPr>
      <p:guideLst>
        <p:guide orient="horz" pos="346"/>
        <p:guide pos="2880"/>
      </p:guideLst>
    </p:cSldViewPr>
  </p:slideViewPr>
  <p:notesTextViewPr>
    <p:cViewPr>
      <p:scale>
        <a:sx n="3" d="2"/>
        <a:sy n="3" d="2"/>
      </p:scale>
      <p:origin x="0" y="0"/>
    </p:cViewPr>
  </p:notesTextViewPr>
  <p:notesViewPr>
    <p:cSldViewPr snapToGrid="0" showGuides="1">
      <p:cViewPr varScale="1">
        <p:scale>
          <a:sx n="56" d="100"/>
          <a:sy n="56" d="100"/>
        </p:scale>
        <p:origin x="198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247" cy="498328"/>
          </a:xfrm>
          <a:prstGeom prst="rect">
            <a:avLst/>
          </a:prstGeom>
        </p:spPr>
        <p:txBody>
          <a:bodyPr vert="horz" lIns="92108" tIns="46054" rIns="92108" bIns="46054" rtlCol="0"/>
          <a:lstStyle>
            <a:lvl1pPr algn="l">
              <a:defRPr sz="1200"/>
            </a:lvl1pPr>
          </a:lstStyle>
          <a:p>
            <a:r>
              <a:rPr kumimoji="1" lang="ja-JP" altLang="en-US" smtClean="0"/>
              <a:t>別紙</a:t>
            </a:r>
            <a:r>
              <a:rPr kumimoji="1" lang="en-US" altLang="ja-JP" smtClean="0"/>
              <a:t>4</a:t>
            </a:r>
            <a:endParaRPr kumimoji="1" lang="ja-JP" altLang="en-US"/>
          </a:p>
        </p:txBody>
      </p:sp>
      <p:sp>
        <p:nvSpPr>
          <p:cNvPr id="3" name="日付プレースホルダー 2"/>
          <p:cNvSpPr>
            <a:spLocks noGrp="1"/>
          </p:cNvSpPr>
          <p:nvPr>
            <p:ph type="dt" sz="quarter" idx="1"/>
          </p:nvPr>
        </p:nvSpPr>
        <p:spPr>
          <a:xfrm>
            <a:off x="3849826" y="0"/>
            <a:ext cx="2946246" cy="498328"/>
          </a:xfrm>
          <a:prstGeom prst="rect">
            <a:avLst/>
          </a:prstGeom>
        </p:spPr>
        <p:txBody>
          <a:bodyPr vert="horz" lIns="92108" tIns="46054" rIns="92108" bIns="46054" rtlCol="0"/>
          <a:lstStyle>
            <a:lvl1pPr algn="r">
              <a:defRPr sz="1200"/>
            </a:lvl1pPr>
          </a:lstStyle>
          <a:p>
            <a:r>
              <a:rPr kumimoji="1" lang="en-US" altLang="ja-JP" smtClean="0"/>
              <a:t>2020/7/16</a:t>
            </a:r>
            <a:endParaRPr kumimoji="1" lang="ja-JP" altLang="en-US"/>
          </a:p>
        </p:txBody>
      </p:sp>
      <p:sp>
        <p:nvSpPr>
          <p:cNvPr id="4" name="フッター プレースホルダー 3"/>
          <p:cNvSpPr>
            <a:spLocks noGrp="1"/>
          </p:cNvSpPr>
          <p:nvPr>
            <p:ph type="ftr" sz="quarter" idx="2"/>
          </p:nvPr>
        </p:nvSpPr>
        <p:spPr>
          <a:xfrm>
            <a:off x="0" y="9428310"/>
            <a:ext cx="2946247" cy="498328"/>
          </a:xfrm>
          <a:prstGeom prst="rect">
            <a:avLst/>
          </a:prstGeom>
        </p:spPr>
        <p:txBody>
          <a:bodyPr vert="horz" lIns="92108" tIns="46054" rIns="92108" bIns="4605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826" y="9428310"/>
            <a:ext cx="2946246" cy="498328"/>
          </a:xfrm>
          <a:prstGeom prst="rect">
            <a:avLst/>
          </a:prstGeom>
        </p:spPr>
        <p:txBody>
          <a:bodyPr vert="horz" lIns="92108" tIns="46054" rIns="92108" bIns="46054" rtlCol="0" anchor="b"/>
          <a:lstStyle>
            <a:lvl1pPr algn="r">
              <a:defRPr sz="1200"/>
            </a:lvl1pPr>
          </a:lstStyle>
          <a:p>
            <a:fld id="{9C2C163A-430E-4C21-B7D3-31EA88C6831E}" type="slidenum">
              <a:rPr kumimoji="1" lang="ja-JP" altLang="en-US" smtClean="0"/>
              <a:t>‹#›</a:t>
            </a:fld>
            <a:endParaRPr kumimoji="1" lang="ja-JP" altLang="en-US"/>
          </a:p>
        </p:txBody>
      </p:sp>
    </p:spTree>
    <p:extLst>
      <p:ext uri="{BB962C8B-B14F-4D97-AF65-F5344CB8AC3E}">
        <p14:creationId xmlns:p14="http://schemas.microsoft.com/office/powerpoint/2010/main" val="129004825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r>
              <a:rPr kumimoji="1" lang="ja-JP" altLang="en-US" smtClean="0"/>
              <a:t>別紙</a:t>
            </a:r>
            <a:r>
              <a:rPr kumimoji="1" lang="en-US" altLang="ja-JP" smtClean="0"/>
              <a:t>4</a:t>
            </a:r>
            <a:endParaRPr kumimoji="1" lang="ja-JP" altLang="en-US"/>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vl1pPr>
          </a:lstStyle>
          <a:p>
            <a:r>
              <a:rPr kumimoji="1" lang="en-US" altLang="ja-JP" smtClean="0"/>
              <a:t>2020/7/16</a:t>
            </a:r>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vl1pPr>
          </a:lstStyle>
          <a:p>
            <a:fld id="{664EC9E9-7564-4CF4-842A-05B852575081}" type="slidenum">
              <a:rPr kumimoji="1" lang="ja-JP" altLang="en-US" smtClean="0"/>
              <a:t>‹#›</a:t>
            </a:fld>
            <a:endParaRPr kumimoji="1" lang="ja-JP" altLang="en-US"/>
          </a:p>
        </p:txBody>
      </p:sp>
    </p:spTree>
    <p:extLst>
      <p:ext uri="{BB962C8B-B14F-4D97-AF65-F5344CB8AC3E}">
        <p14:creationId xmlns:p14="http://schemas.microsoft.com/office/powerpoint/2010/main" val="205238046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2C37833-E7C8-4542-9AE2-D34A2C45FCCF}" type="datetime1">
              <a:rPr kumimoji="1" lang="ja-JP" altLang="en-US" smtClean="0"/>
              <a:t>2021/12/24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59960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BED22CC-942D-4946-AEF6-B90C198C12DD}" type="datetime1">
              <a:rPr kumimoji="1" lang="ja-JP" altLang="en-US" smtClean="0"/>
              <a:t>2021/12/24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43783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1460369-A33D-4B5C-9362-2CB34C53706E}" type="datetime1">
              <a:rPr kumimoji="1" lang="ja-JP" altLang="en-US" smtClean="0"/>
              <a:t>2021/12/24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2022246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6645C0E-82B8-4239-A7C3-816C4DDC04CB}" type="datetime1">
              <a:rPr kumimoji="1" lang="ja-JP" altLang="en-US" smtClean="0"/>
              <a:t>2021/12/24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92574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9CE91A2-5428-45B8-8F9D-6E4F8FCD976C}" type="datetime1">
              <a:rPr kumimoji="1" lang="ja-JP" altLang="en-US" smtClean="0"/>
              <a:t>2021/12/24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26617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AD72F96-1E98-40D1-8E8B-0DDF5C12D432}" type="datetime1">
              <a:rPr kumimoji="1" lang="ja-JP" altLang="en-US" smtClean="0"/>
              <a:t>2021/12/24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325416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EAE9809-899B-4003-A8DA-D341C55641DE}" type="datetime1">
              <a:rPr kumimoji="1" lang="ja-JP" altLang="en-US" smtClean="0"/>
              <a:t>2021/12/24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117874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0B6AAD6F-118D-460F-B5DC-FFBBE67F93AA}" type="datetime1">
              <a:rPr kumimoji="1" lang="ja-JP" altLang="en-US" smtClean="0"/>
              <a:t>2021/12/24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10713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86FAD-98EC-41AD-9EAE-53B717564797}" type="datetime1">
              <a:rPr kumimoji="1" lang="ja-JP" altLang="en-US" smtClean="0"/>
              <a:t>2021/12/24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93318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4728584-3EC9-4998-901C-70885EC7E669}" type="datetime1">
              <a:rPr kumimoji="1" lang="ja-JP" altLang="en-US" smtClean="0"/>
              <a:t>2021/12/24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163192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9E707BB-3D24-40DE-ADA8-60474D26EBCB}" type="datetime1">
              <a:rPr kumimoji="1" lang="ja-JP" altLang="en-US" smtClean="0"/>
              <a:t>2021/12/24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90443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D1C16-F0E3-4C12-967D-769F434D474D}" type="datetime1">
              <a:rPr kumimoji="1" lang="ja-JP" altLang="en-US" smtClean="0"/>
              <a:t>2021/12/24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D7350-A00A-4300-B92F-EB2E63CF7715}" type="slidenum">
              <a:rPr kumimoji="1" lang="ja-JP" altLang="en-US" smtClean="0"/>
              <a:t>‹#›</a:t>
            </a:fld>
            <a:endParaRPr kumimoji="1" lang="ja-JP" altLang="en-US"/>
          </a:p>
        </p:txBody>
      </p:sp>
    </p:spTree>
    <p:extLst>
      <p:ext uri="{BB962C8B-B14F-4D97-AF65-F5344CB8AC3E}">
        <p14:creationId xmlns:p14="http://schemas.microsoft.com/office/powerpoint/2010/main" val="12288448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86F7B8A-4B0A-461A-A0CD-693A028E8F21}"/>
              </a:ext>
            </a:extLst>
          </p:cNvPr>
          <p:cNvSpPr txBox="1"/>
          <p:nvPr/>
        </p:nvSpPr>
        <p:spPr>
          <a:xfrm>
            <a:off x="2771999" y="6141566"/>
            <a:ext cx="3599999" cy="449739"/>
          </a:xfrm>
          <a:prstGeom prst="rect">
            <a:avLst/>
          </a:prstGeom>
          <a:noFill/>
        </p:spPr>
        <p:txBody>
          <a:bodyPr wrap="square" rtlCol="0">
            <a:spAutoFit/>
          </a:bodyPr>
          <a:lstStyle/>
          <a:p>
            <a:pPr algn="ctr">
              <a:lnSpc>
                <a:spcPct val="150000"/>
              </a:lnSpc>
            </a:pPr>
            <a:r>
              <a:rPr kumimoji="1" lang="ja-JP" altLang="en-US"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発災直後の執務室</a:t>
            </a:r>
            <a:endParaRPr kumimoji="1" lang="en-US" altLang="ja-JP" sz="16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810187" y="1273455"/>
            <a:ext cx="7527017" cy="1251689"/>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平日の勤務時間中に緊急地震速報が流れました。その後、</a:t>
            </a:r>
            <a:r>
              <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1</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分半くらいの大きな揺れに襲われました。</a:t>
            </a:r>
          </a:p>
        </p:txBody>
      </p:sp>
      <p:pic>
        <p:nvPicPr>
          <p:cNvPr id="10" name="図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2771999" y="3441566"/>
            <a:ext cx="3600000" cy="2700000"/>
          </a:xfrm>
          <a:prstGeom prst="rect">
            <a:avLst/>
          </a:prstGeom>
          <a:ln>
            <a:solidFill>
              <a:schemeClr val="bg1">
                <a:lumMod val="50000"/>
              </a:schemeClr>
            </a:solidFill>
          </a:ln>
        </p:spPr>
      </p:pic>
    </p:spTree>
    <p:extLst>
      <p:ext uri="{BB962C8B-B14F-4D97-AF65-F5344CB8AC3E}">
        <p14:creationId xmlns:p14="http://schemas.microsoft.com/office/powerpoint/2010/main" val="337958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6" y="389145"/>
            <a:ext cx="6542315" cy="3831818"/>
          </a:xfrm>
          <a:prstGeom prst="rect">
            <a:avLst/>
          </a:prstGeom>
          <a:noFill/>
        </p:spPr>
        <p:txBody>
          <a:bodyPr wrap="square" rtlCol="0">
            <a:spAutoFit/>
          </a:bodyPr>
          <a:lstStyle/>
          <a:p>
            <a:pPr algn="ctr">
              <a:lnSpc>
                <a:spcPct val="150000"/>
              </a:lnSpc>
            </a:pP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あなたは施設巡回班の班長です。</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部下から、「こんなに働きたくない。帰らせろ！」</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という声が挙がっています。</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職務専念義務を放棄しそうな職員に対して、</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あなたならどうしますか。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8"/>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1"/>
            <a:ext cx="738664" cy="4780868"/>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休暇を取らせる</a:t>
            </a:r>
          </a:p>
        </p:txBody>
      </p:sp>
      <p:sp>
        <p:nvSpPr>
          <p:cNvPr id="12" name="テキスト ボックス 11"/>
          <p:cNvSpPr txBox="1"/>
          <p:nvPr/>
        </p:nvSpPr>
        <p:spPr>
          <a:xfrm>
            <a:off x="220642" y="549277"/>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3"/>
            <a:ext cx="738664" cy="4872309"/>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職務を全うさせる</a:t>
            </a: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283645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職員は、発災直後から職場で寝泊まりしています。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働き詰めのストレスからイライラしている者もいます。</a:t>
            </a: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3416320"/>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あなたは施設巡回班の班長です。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部下から、「こんなに働きたくない。帰らせろ！</a:t>
            </a:r>
            <a:r>
              <a:rPr kumimoji="1" lang="ja-JP" altLang="en-US" sz="24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」と</a:t>
            </a: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いう声が挙がっています。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職務専念義務を放棄しそうな職員に対して</a:t>
            </a:r>
            <a:r>
              <a:rPr kumimoji="1" lang="ja-JP" altLang="en-US" sz="24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a:t>
            </a: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ならどうしますか。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a:latin typeface="Meiryo UI" panose="020B0604030504040204" pitchFamily="50" charset="-128"/>
                <a:ea typeface="Meiryo UI" panose="020B0604030504040204" pitchFamily="50" charset="-128"/>
              </a:rPr>
              <a:t>職務</a:t>
            </a:r>
            <a:r>
              <a:rPr kumimoji="1" lang="ja-JP" altLang="en-US" sz="2400" dirty="0" smtClean="0">
                <a:latin typeface="Meiryo UI" panose="020B0604030504040204" pitchFamily="50" charset="-128"/>
                <a:ea typeface="Meiryo UI" panose="020B0604030504040204" pitchFamily="50" charset="-128"/>
              </a:rPr>
              <a:t>を全うさせる</a:t>
            </a:r>
            <a:endParaRPr kumimoji="1" lang="ja-JP" altLang="en-US" sz="2400" dirty="0">
              <a:latin typeface="Meiryo UI" panose="020B0604030504040204" pitchFamily="50" charset="-128"/>
              <a:ea typeface="Meiryo UI" panose="020B0604030504040204" pitchFamily="50" charset="-128"/>
            </a:endParaRP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smtClean="0">
                <a:latin typeface="Meiryo UI" panose="020B0604030504040204" pitchFamily="50" charset="-128"/>
                <a:ea typeface="Meiryo UI" panose="020B0604030504040204" pitchFamily="50" charset="-128"/>
              </a:rPr>
              <a:t>休暇を取らせる</a:t>
            </a:r>
            <a:endParaRPr kumimoji="1" lang="ja-JP" altLang="en-US" sz="2400" dirty="0">
              <a:latin typeface="Meiryo UI" panose="020B0604030504040204" pitchFamily="50" charset="-128"/>
              <a:ea typeface="Meiryo UI" panose="020B0604030504040204" pitchFamily="50" charset="-128"/>
            </a:endParaRP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1025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7" y="1364627"/>
            <a:ext cx="6723981" cy="1338828"/>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職務</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を全うさせた</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270307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273455"/>
            <a:ext cx="7527017" cy="1962076"/>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震災から数日が経ちました。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市内のスーパーやコンビニなども被災しており、</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食料の調達も難しい状況です。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14530" r="15200" b="37770"/>
          <a:stretch/>
        </p:blipFill>
        <p:spPr>
          <a:xfrm>
            <a:off x="2771999" y="3449808"/>
            <a:ext cx="3600000" cy="2700000"/>
          </a:xfrm>
          <a:prstGeom prst="rect">
            <a:avLst/>
          </a:prstGeom>
          <a:ln>
            <a:solidFill>
              <a:schemeClr val="bg1">
                <a:lumMod val="50000"/>
              </a:schemeClr>
            </a:solidFill>
          </a:ln>
        </p:spPr>
      </p:pic>
      <p:sp>
        <p:nvSpPr>
          <p:cNvPr id="7" name="テキスト ボックス 6">
            <a:extLst>
              <a:ext uri="{FF2B5EF4-FFF2-40B4-BE49-F238E27FC236}">
                <a16:creationId xmlns:a16="http://schemas.microsoft.com/office/drawing/2014/main" id="{E86F7B8A-4B0A-461A-A0CD-693A028E8F21}"/>
              </a:ext>
            </a:extLst>
          </p:cNvPr>
          <p:cNvSpPr txBox="1"/>
          <p:nvPr/>
        </p:nvSpPr>
        <p:spPr>
          <a:xfrm>
            <a:off x="3427957" y="6149808"/>
            <a:ext cx="2288085" cy="507831"/>
          </a:xfrm>
          <a:prstGeom prst="rect">
            <a:avLst/>
          </a:prstGeom>
          <a:noFill/>
        </p:spPr>
        <p:txBody>
          <a:bodyPr wrap="square" rtlCol="0">
            <a:spAutoFit/>
          </a:bodyPr>
          <a:lstStyle/>
          <a:p>
            <a:pPr algn="ctr">
              <a:lnSpc>
                <a:spcPct val="150000"/>
              </a:lnSpc>
            </a:pPr>
            <a:r>
              <a:rPr kumimoji="1" lang="ja-JP" altLang="en-US"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品物がない陳列棚</a:t>
            </a: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97250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4" y="389143"/>
            <a:ext cx="6542315" cy="4455066"/>
          </a:xfrm>
          <a:prstGeom prst="rect">
            <a:avLst/>
          </a:prstGeom>
          <a:noFill/>
        </p:spPr>
        <p:txBody>
          <a:bodyPr wrap="square" rtlCol="0">
            <a:spAutoFit/>
          </a:bodyPr>
          <a:lstStyle/>
          <a:p>
            <a:pPr>
              <a:lnSpc>
                <a:spcPct val="150000"/>
              </a:lnSpc>
            </a:pP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あなたは後方支援班の班員です。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水道局職員の食料が不足している中、食料が届けられました。しかし、全職員に配布できるほどの量はありません。</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あなたは、全職員に平等に配布できない量の食料を配布しますか？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6"/>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2"/>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配布しない</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220642" y="549275"/>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smtClean="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1"/>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配布する</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207973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震災から数日が経ちました。</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市内のスーパーやコンビニなども被災しており、食料の調達も難しい状況です。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3892861"/>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あなたは後方支援班の班員です。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水道局職員の食料が不足している中、食料が届けられました。しかし、全職員に配布できるほどの量はありません。</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あなたは、全職員に平等に配布できない量の食料を配布しますか？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smtClean="0">
                <a:latin typeface="Meiryo UI" panose="020B0604030504040204" pitchFamily="50" charset="-128"/>
                <a:ea typeface="Meiryo UI" panose="020B0604030504040204" pitchFamily="50" charset="-128"/>
              </a:rPr>
              <a:t>配布する</a:t>
            </a:r>
            <a:endParaRPr kumimoji="1" lang="ja-JP" altLang="en-US" sz="2400" dirty="0">
              <a:latin typeface="Meiryo UI" panose="020B0604030504040204" pitchFamily="50" charset="-128"/>
              <a:ea typeface="Meiryo UI" panose="020B0604030504040204" pitchFamily="50" charset="-128"/>
            </a:endParaRP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smtClean="0">
                <a:latin typeface="Meiryo UI" panose="020B0604030504040204" pitchFamily="50" charset="-128"/>
                <a:ea typeface="Meiryo UI" panose="020B0604030504040204" pitchFamily="50" charset="-128"/>
              </a:rPr>
              <a:t>配布しない</a:t>
            </a:r>
            <a:endParaRPr kumimoji="1" lang="ja-JP" altLang="en-US" sz="2400" dirty="0">
              <a:latin typeface="Meiryo UI" panose="020B0604030504040204" pitchFamily="50" charset="-128"/>
              <a:ea typeface="Meiryo UI" panose="020B0604030504040204" pitchFamily="50" charset="-128"/>
            </a:endParaRP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84683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7779" y="5883142"/>
            <a:ext cx="1080000" cy="511780"/>
          </a:xfrm>
          <a:prstGeom prst="rect">
            <a:avLst/>
          </a:prstGeom>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364625"/>
            <a:ext cx="7527017" cy="1338828"/>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一部のフロアの職員に先着順に配った。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12004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273455"/>
            <a:ext cx="7527017" cy="1874937"/>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発災から数日が経ちました。</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断水の復旧予定等に関する苦情や問い合わせの電話により、不確実な情報でも公表を求められています。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2" name="テキスト ボックス 11">
            <a:extLst>
              <a:ext uri="{FF2B5EF4-FFF2-40B4-BE49-F238E27FC236}">
                <a16:creationId xmlns:a16="http://schemas.microsoft.com/office/drawing/2014/main" id="{E86F7B8A-4B0A-461A-A0CD-693A028E8F21}"/>
              </a:ext>
            </a:extLst>
          </p:cNvPr>
          <p:cNvSpPr txBox="1"/>
          <p:nvPr/>
        </p:nvSpPr>
        <p:spPr>
          <a:xfrm>
            <a:off x="2771999" y="6141566"/>
            <a:ext cx="3599999" cy="449739"/>
          </a:xfrm>
          <a:prstGeom prst="rect">
            <a:avLst/>
          </a:prstGeom>
          <a:noFill/>
        </p:spPr>
        <p:txBody>
          <a:bodyPr wrap="square" rtlCol="0">
            <a:spAutoFit/>
          </a:bodyPr>
          <a:lstStyle/>
          <a:p>
            <a:pPr algn="ctr">
              <a:lnSpc>
                <a:spcPct val="150000"/>
              </a:lnSpc>
            </a:pPr>
            <a:r>
              <a:rPr kumimoji="1" lang="ja-JP" altLang="en-US"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電話応対</a:t>
            </a:r>
            <a:endParaRPr kumimoji="1" lang="en-US" altLang="ja-JP" sz="16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2" name="図 1"/>
          <p:cNvPicPr>
            <a:picLocks noChangeAspect="1"/>
          </p:cNvPicPr>
          <p:nvPr/>
        </p:nvPicPr>
        <p:blipFill rotWithShape="1">
          <a:blip r:embed="rId3" cstate="hqprint">
            <a:extLst>
              <a:ext uri="{28A0092B-C50C-407E-A947-70E740481C1C}">
                <a14:useLocalDpi xmlns:a14="http://schemas.microsoft.com/office/drawing/2010/main" val="0"/>
              </a:ext>
            </a:extLst>
          </a:blip>
          <a:srcRect l="11250" t="11250" r="20833" b="20833"/>
          <a:stretch/>
        </p:blipFill>
        <p:spPr>
          <a:xfrm>
            <a:off x="2781523" y="3438525"/>
            <a:ext cx="3600000" cy="2700000"/>
          </a:xfrm>
          <a:prstGeom prst="rect">
            <a:avLst/>
          </a:prstGeom>
          <a:ln>
            <a:solidFill>
              <a:schemeClr val="bg1">
                <a:lumMod val="50000"/>
              </a:schemeClr>
            </a:solidFill>
          </a:ln>
        </p:spPr>
      </p:pic>
    </p:spTree>
    <p:extLst>
      <p:ext uri="{BB962C8B-B14F-4D97-AF65-F5344CB8AC3E}">
        <p14:creationId xmlns:p14="http://schemas.microsoft.com/office/powerpoint/2010/main" val="1026019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4" y="389143"/>
            <a:ext cx="6542315" cy="3208571"/>
          </a:xfrm>
          <a:prstGeom prst="rect">
            <a:avLst/>
          </a:prstGeom>
          <a:noFill/>
        </p:spPr>
        <p:txBody>
          <a:bodyPr wrap="square" rtlCol="0">
            <a:spAutoFit/>
          </a:bodyPr>
          <a:lstStyle/>
          <a:p>
            <a:pPr>
              <a:lnSpc>
                <a:spcPct val="150000"/>
              </a:lnSpc>
            </a:pP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あなたは総務班の班長です。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現時点での断水復旧予定は決まっていますが、外部公表可能な情報ではありません。あなたは、この情報を市民に公開しますか？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6"/>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2"/>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公開しない</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220642" y="549275"/>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smtClean="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1"/>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公開する</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21738601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784865"/>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発災から数日が経ちました。</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断水の復旧予定等に関する苦情や問い合わせの電話により、不確実な情報でも公表を求められています。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2784865"/>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あなたは総務班の班長です。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現時点での断水復旧予定は決まっていますが、外部公表可能な情報ではありません。あなたは、この情報を市民に公開しますか？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smtClean="0">
                <a:latin typeface="Meiryo UI" panose="020B0604030504040204" pitchFamily="50" charset="-128"/>
                <a:ea typeface="Meiryo UI" panose="020B0604030504040204" pitchFamily="50" charset="-128"/>
              </a:rPr>
              <a:t>公開する</a:t>
            </a:r>
            <a:endParaRPr kumimoji="1" lang="ja-JP" altLang="en-US" sz="2400" dirty="0">
              <a:latin typeface="Meiryo UI" panose="020B0604030504040204" pitchFamily="50" charset="-128"/>
              <a:ea typeface="Meiryo UI" panose="020B0604030504040204" pitchFamily="50" charset="-128"/>
            </a:endParaRP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smtClean="0">
                <a:latin typeface="Meiryo UI" panose="020B0604030504040204" pitchFamily="50" charset="-128"/>
                <a:ea typeface="Meiryo UI" panose="020B0604030504040204" pitchFamily="50" charset="-128"/>
              </a:rPr>
              <a:t>公開しない</a:t>
            </a:r>
            <a:endParaRPr kumimoji="1" lang="ja-JP" altLang="en-US" sz="2400" dirty="0">
              <a:latin typeface="Meiryo UI" panose="020B0604030504040204" pitchFamily="50" charset="-128"/>
              <a:ea typeface="Meiryo UI" panose="020B0604030504040204" pitchFamily="50" charset="-128"/>
            </a:endParaRP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8942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6" y="389145"/>
            <a:ext cx="6542315" cy="3208571"/>
          </a:xfrm>
          <a:prstGeom prst="rect">
            <a:avLst/>
          </a:prstGeom>
          <a:noFill/>
        </p:spPr>
        <p:txBody>
          <a:bodyPr wrap="square" rtlCol="0">
            <a:spAutoFit/>
          </a:bodyPr>
          <a:lstStyle/>
          <a:p>
            <a:pPr>
              <a:lnSpc>
                <a:spcPct val="150000"/>
              </a:lnSpc>
            </a:pP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あなたは工事部署の課長です。</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地震発生直後から、電話で家族の安否が</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確認できない部下がいます</a:t>
            </a: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安否確認させるために部下を家に帰しますか？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chemeClr val="tx1"/>
              </a:solidFill>
            </a:endParaRPr>
          </a:p>
        </p:txBody>
      </p:sp>
      <p:sp>
        <p:nvSpPr>
          <p:cNvPr id="10" name="テキスト ボックス 9"/>
          <p:cNvSpPr txBox="1"/>
          <p:nvPr/>
        </p:nvSpPr>
        <p:spPr>
          <a:xfrm>
            <a:off x="8139690" y="563638"/>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4"/>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帰さない</a:t>
            </a:r>
          </a:p>
        </p:txBody>
      </p:sp>
      <p:sp>
        <p:nvSpPr>
          <p:cNvPr id="12" name="テキスト ボックス 11"/>
          <p:cNvSpPr txBox="1"/>
          <p:nvPr/>
        </p:nvSpPr>
        <p:spPr>
          <a:xfrm>
            <a:off x="220642" y="549277"/>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3"/>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帰す</a:t>
            </a: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1887819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7779" y="5883142"/>
            <a:ext cx="1080000" cy="511780"/>
          </a:xfrm>
          <a:prstGeom prst="rect">
            <a:avLst/>
          </a:prstGeom>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364625"/>
            <a:ext cx="7527017" cy="2585323"/>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水道局としての情報の出し方を議論したが、結果的に現時点での給水エリアのみを公開し、復旧予定は公開しなかった。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996918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86F7B8A-4B0A-461A-A0CD-693A028E8F21}"/>
              </a:ext>
            </a:extLst>
          </p:cNvPr>
          <p:cNvSpPr txBox="1"/>
          <p:nvPr/>
        </p:nvSpPr>
        <p:spPr>
          <a:xfrm>
            <a:off x="2772000" y="6130677"/>
            <a:ext cx="3600001" cy="553998"/>
          </a:xfrm>
          <a:prstGeom prst="rect">
            <a:avLst/>
          </a:prstGeom>
          <a:noFill/>
        </p:spPr>
        <p:txBody>
          <a:bodyPr wrap="square" rtlCol="0">
            <a:spAutoFit/>
          </a:bodyPr>
          <a:lstStyle/>
          <a:p>
            <a:pPr algn="ctr">
              <a:lnSpc>
                <a:spcPct val="150000"/>
              </a:lnSpc>
            </a:pPr>
            <a:r>
              <a:rPr kumimoji="1" lang="ja-JP" altLang="en-US" sz="20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配水</a:t>
            </a:r>
            <a:r>
              <a:rPr kumimoji="1" lang="ja-JP" altLang="en-US" sz="20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池と応急給水栓</a:t>
            </a: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7" y="1273455"/>
            <a:ext cx="7527017" cy="1874937"/>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ある配水池において、下流側の配水管が破損しており配水を停止しています。また、上流側からの流入も無い状況です。</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16500" t="16354" r="24983" b="25129"/>
          <a:stretch/>
        </p:blipFill>
        <p:spPr>
          <a:xfrm>
            <a:off x="2772000" y="3425869"/>
            <a:ext cx="3600000" cy="2700001"/>
          </a:xfrm>
          <a:prstGeom prst="rect">
            <a:avLst/>
          </a:prstGeom>
          <a:ln>
            <a:solidFill>
              <a:schemeClr val="bg1">
                <a:lumMod val="50000"/>
              </a:schemeClr>
            </a:solidFill>
          </a:ln>
        </p:spPr>
      </p:pic>
      <p:sp>
        <p:nvSpPr>
          <p:cNvPr id="14" name="テキスト ボックス 13">
            <a:extLst>
              <a:ext uri="{FF2B5EF4-FFF2-40B4-BE49-F238E27FC236}">
                <a16:creationId xmlns:a16="http://schemas.microsoft.com/office/drawing/2014/main" id="{E86F7B8A-4B0A-461A-A0CD-693A028E8F21}"/>
              </a:ext>
            </a:extLst>
          </p:cNvPr>
          <p:cNvSpPr txBox="1"/>
          <p:nvPr/>
        </p:nvSpPr>
        <p:spPr>
          <a:xfrm>
            <a:off x="5382060" y="3433189"/>
            <a:ext cx="1332000" cy="369332"/>
          </a:xfrm>
          <a:prstGeom prst="rect">
            <a:avLst/>
          </a:prstGeom>
          <a:noFill/>
        </p:spPr>
        <p:txBody>
          <a:bodyPr wrap="square" rtlCol="0">
            <a:spAutoFit/>
          </a:bodyPr>
          <a:lstStyle/>
          <a:p>
            <a:pPr algn="ctr">
              <a:lnSpc>
                <a:spcPct val="150000"/>
              </a:lnSpc>
            </a:pPr>
            <a:r>
              <a:rPr kumimoji="1" lang="ja-JP" altLang="en-US" sz="1200" b="1" dirty="0" smtClean="0">
                <a:ln w="38100">
                  <a:solidFill>
                    <a:schemeClr val="bg1"/>
                  </a:solidFill>
                </a:ln>
                <a:solidFill>
                  <a:schemeClr val="bg1"/>
                </a:solidFill>
                <a:latin typeface="Meiryo UI" panose="020B0604030504040204" pitchFamily="50" charset="-128"/>
                <a:ea typeface="Meiryo UI" panose="020B0604030504040204" pitchFamily="50" charset="-128"/>
                <a:cs typeface="Segoe UI" panose="020B0502040204020203" pitchFamily="34" charset="0"/>
              </a:rPr>
              <a:t>▼配水池</a:t>
            </a:r>
            <a:endParaRPr kumimoji="1" lang="en-US" altLang="ja-JP" sz="1200" b="1" dirty="0">
              <a:ln w="38100">
                <a:solidFill>
                  <a:schemeClr val="bg1"/>
                </a:solidFill>
              </a:ln>
              <a:solidFill>
                <a:schemeClr val="bg1"/>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5" name="テキスト ボックス 14">
            <a:extLst>
              <a:ext uri="{FF2B5EF4-FFF2-40B4-BE49-F238E27FC236}">
                <a16:creationId xmlns:a16="http://schemas.microsoft.com/office/drawing/2014/main" id="{E86F7B8A-4B0A-461A-A0CD-693A028E8F21}"/>
              </a:ext>
            </a:extLst>
          </p:cNvPr>
          <p:cNvSpPr txBox="1"/>
          <p:nvPr/>
        </p:nvSpPr>
        <p:spPr>
          <a:xfrm>
            <a:off x="5382060" y="3433189"/>
            <a:ext cx="1332000" cy="369332"/>
          </a:xfrm>
          <a:prstGeom prst="rect">
            <a:avLst/>
          </a:prstGeom>
          <a:noFill/>
        </p:spPr>
        <p:txBody>
          <a:bodyPr wrap="square" rtlCol="0">
            <a:spAutoFit/>
          </a:bodyPr>
          <a:lstStyle/>
          <a:p>
            <a:pPr algn="ctr">
              <a:lnSpc>
                <a:spcPct val="150000"/>
              </a:lnSpc>
            </a:pPr>
            <a:r>
              <a:rPr kumimoji="1" lang="ja-JP" altLang="en-US" sz="1200" b="1" dirty="0" smtClean="0">
                <a:solidFill>
                  <a:srgbClr val="00B0F0"/>
                </a:solidFill>
                <a:latin typeface="Meiryo UI" panose="020B0604030504040204" pitchFamily="50" charset="-128"/>
                <a:ea typeface="Meiryo UI" panose="020B0604030504040204" pitchFamily="50" charset="-128"/>
                <a:cs typeface="Segoe UI" panose="020B0502040204020203" pitchFamily="34" charset="0"/>
              </a:rPr>
              <a:t>▼配水池</a:t>
            </a:r>
            <a:endParaRPr kumimoji="1" lang="en-US" altLang="ja-JP" sz="1200" b="1" dirty="0">
              <a:solidFill>
                <a:srgbClr val="00B0F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6" name="テキスト ボックス 15">
            <a:extLst>
              <a:ext uri="{FF2B5EF4-FFF2-40B4-BE49-F238E27FC236}">
                <a16:creationId xmlns:a16="http://schemas.microsoft.com/office/drawing/2014/main" id="{E86F7B8A-4B0A-461A-A0CD-693A028E8F21}"/>
              </a:ext>
            </a:extLst>
          </p:cNvPr>
          <p:cNvSpPr txBox="1"/>
          <p:nvPr/>
        </p:nvSpPr>
        <p:spPr>
          <a:xfrm>
            <a:off x="2886511" y="4664659"/>
            <a:ext cx="1332000" cy="369332"/>
          </a:xfrm>
          <a:prstGeom prst="rect">
            <a:avLst/>
          </a:prstGeom>
          <a:noFill/>
        </p:spPr>
        <p:txBody>
          <a:bodyPr wrap="square" rtlCol="0">
            <a:spAutoFit/>
          </a:bodyPr>
          <a:lstStyle/>
          <a:p>
            <a:pPr algn="ctr">
              <a:lnSpc>
                <a:spcPct val="150000"/>
              </a:lnSpc>
            </a:pPr>
            <a:r>
              <a:rPr kumimoji="1" lang="ja-JP" altLang="en-US" sz="1200" b="1" dirty="0" smtClean="0">
                <a:ln w="38100">
                  <a:solidFill>
                    <a:schemeClr val="bg1"/>
                  </a:solidFill>
                </a:ln>
                <a:solidFill>
                  <a:schemeClr val="bg1"/>
                </a:solidFill>
                <a:latin typeface="Meiryo UI" panose="020B0604030504040204" pitchFamily="50" charset="-128"/>
                <a:ea typeface="Meiryo UI" panose="020B0604030504040204" pitchFamily="50" charset="-128"/>
                <a:cs typeface="Segoe UI" panose="020B0502040204020203" pitchFamily="34" charset="0"/>
              </a:rPr>
              <a:t>▼応急給水栓</a:t>
            </a:r>
            <a:endParaRPr kumimoji="1" lang="en-US" altLang="ja-JP" sz="1200" b="1" dirty="0">
              <a:ln w="38100">
                <a:solidFill>
                  <a:schemeClr val="bg1"/>
                </a:solidFill>
              </a:ln>
              <a:solidFill>
                <a:schemeClr val="bg1"/>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7" name="テキスト ボックス 16">
            <a:extLst>
              <a:ext uri="{FF2B5EF4-FFF2-40B4-BE49-F238E27FC236}">
                <a16:creationId xmlns:a16="http://schemas.microsoft.com/office/drawing/2014/main" id="{E86F7B8A-4B0A-461A-A0CD-693A028E8F21}"/>
              </a:ext>
            </a:extLst>
          </p:cNvPr>
          <p:cNvSpPr txBox="1"/>
          <p:nvPr/>
        </p:nvSpPr>
        <p:spPr>
          <a:xfrm>
            <a:off x="2886511" y="4664659"/>
            <a:ext cx="1332000" cy="369332"/>
          </a:xfrm>
          <a:prstGeom prst="rect">
            <a:avLst/>
          </a:prstGeom>
          <a:noFill/>
        </p:spPr>
        <p:txBody>
          <a:bodyPr wrap="square" rtlCol="0">
            <a:spAutoFit/>
          </a:bodyPr>
          <a:lstStyle/>
          <a:p>
            <a:pPr algn="ctr">
              <a:lnSpc>
                <a:spcPct val="150000"/>
              </a:lnSpc>
            </a:pPr>
            <a:r>
              <a:rPr kumimoji="1" lang="ja-JP" altLang="en-US" sz="1200" b="1" dirty="0" smtClean="0">
                <a:solidFill>
                  <a:srgbClr val="00B0F0"/>
                </a:solidFill>
                <a:latin typeface="Meiryo UI" panose="020B0604030504040204" pitchFamily="50" charset="-128"/>
                <a:ea typeface="Meiryo UI" panose="020B0604030504040204" pitchFamily="50" charset="-128"/>
                <a:cs typeface="Segoe UI" panose="020B0502040204020203" pitchFamily="34" charset="0"/>
              </a:rPr>
              <a:t>▼応急給水栓</a:t>
            </a:r>
            <a:endParaRPr kumimoji="1" lang="en-US" altLang="ja-JP" sz="1200" b="1" dirty="0">
              <a:solidFill>
                <a:srgbClr val="00B0F0"/>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65525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6" y="389145"/>
            <a:ext cx="6542315" cy="3208571"/>
          </a:xfrm>
          <a:prstGeom prst="rect">
            <a:avLst/>
          </a:prstGeom>
          <a:noFill/>
        </p:spPr>
        <p:txBody>
          <a:bodyPr wrap="square" rtlCol="0">
            <a:spAutoFit/>
          </a:bodyPr>
          <a:lstStyle/>
          <a:p>
            <a:pPr algn="ctr">
              <a:lnSpc>
                <a:spcPct val="150000"/>
              </a:lnSpc>
            </a:pP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あなたは水運用班の班長です。</a:t>
            </a: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下流側の管路復旧時に備え、配水池に溜めたままにしますか？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それとも応急給水に使いますか？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8"/>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4"/>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応急給水に使う</a:t>
            </a:r>
          </a:p>
        </p:txBody>
      </p:sp>
      <p:sp>
        <p:nvSpPr>
          <p:cNvPr id="12" name="テキスト ボックス 11"/>
          <p:cNvSpPr txBox="1"/>
          <p:nvPr/>
        </p:nvSpPr>
        <p:spPr>
          <a:xfrm>
            <a:off x="220642" y="549277"/>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3"/>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溜めたままにする</a:t>
            </a: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1104256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ある配水池において、下流側の配水管が破損しており配水を停止しています。また、上流側からの流入も無い状況です。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あなたは水運用班の班長です。</a:t>
            </a: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下流側の管路復旧時に備え、配水池に溜めたままにしますか？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それとも応急給水に使いますか？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smtClean="0">
                <a:latin typeface="Meiryo UI" panose="020B0604030504040204" pitchFamily="50" charset="-128"/>
                <a:ea typeface="Meiryo UI" panose="020B0604030504040204" pitchFamily="50" charset="-128"/>
              </a:rPr>
              <a:t>溜めたままにする</a:t>
            </a:r>
            <a:endParaRPr kumimoji="1" lang="ja-JP" altLang="en-US" sz="2400" dirty="0">
              <a:latin typeface="Meiryo UI" panose="020B0604030504040204" pitchFamily="50" charset="-128"/>
              <a:ea typeface="Meiryo UI" panose="020B0604030504040204" pitchFamily="50" charset="-128"/>
            </a:endParaRP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a:latin typeface="Meiryo UI" panose="020B0604030504040204" pitchFamily="50" charset="-128"/>
                <a:ea typeface="Meiryo UI" panose="020B0604030504040204" pitchFamily="50" charset="-128"/>
              </a:rPr>
              <a:t>応急</a:t>
            </a:r>
            <a:r>
              <a:rPr kumimoji="1" lang="ja-JP" altLang="en-US" sz="2400" dirty="0" smtClean="0">
                <a:latin typeface="Meiryo UI" panose="020B0604030504040204" pitchFamily="50" charset="-128"/>
                <a:ea typeface="Meiryo UI" panose="020B0604030504040204" pitchFamily="50" charset="-128"/>
              </a:rPr>
              <a:t>給水に使う</a:t>
            </a:r>
            <a:endParaRPr kumimoji="1" lang="ja-JP" altLang="en-US" sz="2400" dirty="0">
              <a:latin typeface="Meiryo UI" panose="020B0604030504040204" pitchFamily="50" charset="-128"/>
              <a:ea typeface="Meiryo UI" panose="020B0604030504040204" pitchFamily="50" charset="-128"/>
            </a:endParaRP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40843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7779" y="5883142"/>
            <a:ext cx="1080000" cy="511780"/>
          </a:xfrm>
          <a:prstGeom prst="rect">
            <a:avLst/>
          </a:prstGeom>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6" y="1364625"/>
            <a:ext cx="7527017" cy="1338828"/>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応急給水所を開設した。</a:t>
            </a:r>
          </a:p>
        </p:txBody>
      </p:sp>
    </p:spTree>
    <p:extLst>
      <p:ext uri="{BB962C8B-B14F-4D97-AF65-F5344CB8AC3E}">
        <p14:creationId xmlns:p14="http://schemas.microsoft.com/office/powerpoint/2010/main" val="4010743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hqprint">
            <a:extLst>
              <a:ext uri="{28A0092B-C50C-407E-A947-70E740481C1C}">
                <a14:useLocalDpi xmlns:a14="http://schemas.microsoft.com/office/drawing/2010/main" val="0"/>
              </a:ext>
            </a:extLst>
          </a:blip>
          <a:srcRect l="7834" t="18500" r="11667" b="999"/>
          <a:stretch/>
        </p:blipFill>
        <p:spPr>
          <a:xfrm>
            <a:off x="2772000" y="3434462"/>
            <a:ext cx="3600000" cy="2700000"/>
          </a:xfrm>
          <a:prstGeom prst="rect">
            <a:avLst/>
          </a:prstGeom>
          <a:ln>
            <a:solidFill>
              <a:schemeClr val="bg1">
                <a:lumMod val="50000"/>
              </a:schemeClr>
            </a:solidFill>
          </a:ln>
        </p:spPr>
      </p:pic>
      <p:sp>
        <p:nvSpPr>
          <p:cNvPr id="8" name="テキスト ボックス 7">
            <a:extLst>
              <a:ext uri="{FF2B5EF4-FFF2-40B4-BE49-F238E27FC236}">
                <a16:creationId xmlns:a16="http://schemas.microsoft.com/office/drawing/2014/main" id="{E86F7B8A-4B0A-461A-A0CD-693A028E8F21}"/>
              </a:ext>
            </a:extLst>
          </p:cNvPr>
          <p:cNvSpPr txBox="1"/>
          <p:nvPr/>
        </p:nvSpPr>
        <p:spPr>
          <a:xfrm>
            <a:off x="3511824" y="6172562"/>
            <a:ext cx="2831826" cy="449739"/>
          </a:xfrm>
          <a:prstGeom prst="rect">
            <a:avLst/>
          </a:prstGeom>
          <a:noFill/>
        </p:spPr>
        <p:txBody>
          <a:bodyPr wrap="square" rtlCol="0">
            <a:spAutoFit/>
          </a:bodyPr>
          <a:lstStyle/>
          <a:p>
            <a:pPr>
              <a:lnSpc>
                <a:spcPct val="150000"/>
              </a:lnSpc>
            </a:pP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3" y="1288228"/>
            <a:ext cx="7527017" cy="1338828"/>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発災後数日が経ちました。</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市内の複数の避難所</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に応急給水用のバルーン水槽が設置されました。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7" name="テキスト ボックス 6">
            <a:extLst>
              <a:ext uri="{FF2B5EF4-FFF2-40B4-BE49-F238E27FC236}">
                <a16:creationId xmlns:a16="http://schemas.microsoft.com/office/drawing/2014/main" id="{E86F7B8A-4B0A-461A-A0CD-693A028E8F21}"/>
              </a:ext>
            </a:extLst>
          </p:cNvPr>
          <p:cNvSpPr txBox="1"/>
          <p:nvPr/>
        </p:nvSpPr>
        <p:spPr>
          <a:xfrm>
            <a:off x="2772000" y="6149808"/>
            <a:ext cx="3599999" cy="507831"/>
          </a:xfrm>
          <a:prstGeom prst="rect">
            <a:avLst/>
          </a:prstGeom>
          <a:noFill/>
        </p:spPr>
        <p:txBody>
          <a:bodyPr wrap="square" rtlCol="0">
            <a:spAutoFit/>
          </a:bodyPr>
          <a:lstStyle/>
          <a:p>
            <a:pPr algn="ctr">
              <a:lnSpc>
                <a:spcPct val="150000"/>
              </a:lnSpc>
            </a:pPr>
            <a:r>
              <a:rPr kumimoji="1" lang="ja-JP" altLang="en-US"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バルーン</a:t>
            </a:r>
            <a:r>
              <a:rPr kumimoji="1" lang="ja-JP" altLang="en-US"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水槽からの応急給水状況</a:t>
            </a: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58034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4" y="389143"/>
            <a:ext cx="6542315" cy="3416320"/>
          </a:xfrm>
          <a:prstGeom prst="rect">
            <a:avLst/>
          </a:prstGeom>
          <a:noFill/>
        </p:spPr>
        <p:txBody>
          <a:bodyPr wrap="square" rtlCol="0">
            <a:spAutoFit/>
          </a:bodyPr>
          <a:lstStyle/>
          <a:p>
            <a:pPr algn="ctr">
              <a:lnSpc>
                <a:spcPct val="150000"/>
              </a:lnSpc>
            </a:pPr>
            <a:endParaRPr kumimoji="1" lang="en-US" altLang="ja-JP" sz="3600" b="1"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は応急給水班の班長です。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バルーン</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水槽について、職員が</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足りず残留塩素の確認すらできて</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いません</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は</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、水槽からの給水を続けますか。</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6"/>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2"/>
            <a:ext cx="738664" cy="4872308"/>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続けない</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220642" y="549275"/>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smtClean="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1"/>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続ける</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425442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1676869"/>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発災後数日が経ちました。市内の複数の避難所に応急給水用のバルーン水槽が設置されました。</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3416320"/>
          </a:xfrm>
          <a:prstGeom prst="rect">
            <a:avLst/>
          </a:prstGeom>
          <a:noFill/>
        </p:spPr>
        <p:txBody>
          <a:bodyPr wrap="square" rtlCol="0">
            <a:spAutoFit/>
          </a:bodyPr>
          <a:lstStyle/>
          <a:p>
            <a:pPr>
              <a:lnSpc>
                <a:spcPct val="150000"/>
              </a:lnSpc>
            </a:pPr>
            <a:r>
              <a:rPr kumimoji="1" lang="ja-JP" altLang="en-US" sz="24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a:t>
            </a: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は応急給水班の班長です。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バルーン水槽について、職員が足りず残留塩素の確認すらできていません。</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あなたは、水槽からの給水を続けますか。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a:latin typeface="Meiryo UI" panose="020B0604030504040204" pitchFamily="50" charset="-128"/>
                <a:ea typeface="Meiryo UI" panose="020B0604030504040204" pitchFamily="50" charset="-128"/>
              </a:rPr>
              <a:t>続ける</a:t>
            </a: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a:latin typeface="Meiryo UI" panose="020B0604030504040204" pitchFamily="50" charset="-128"/>
                <a:ea typeface="Meiryo UI" panose="020B0604030504040204" pitchFamily="50" charset="-128"/>
              </a:rPr>
              <a:t>続けない</a:t>
            </a: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5096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7779" y="5883142"/>
            <a:ext cx="1080000" cy="511780"/>
          </a:xfrm>
          <a:prstGeom prst="rect">
            <a:avLst/>
          </a:prstGeom>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364625"/>
            <a:ext cx="7527017" cy="1338828"/>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残留塩素の確認は</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行わず，水を配ることを優先した。</a:t>
            </a:r>
          </a:p>
        </p:txBody>
      </p:sp>
    </p:spTree>
    <p:extLst>
      <p:ext uri="{BB962C8B-B14F-4D97-AF65-F5344CB8AC3E}">
        <p14:creationId xmlns:p14="http://schemas.microsoft.com/office/powerpoint/2010/main" val="310493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2" cstate="hqprint">
            <a:extLst>
              <a:ext uri="{28A0092B-C50C-407E-A947-70E740481C1C}">
                <a14:useLocalDpi xmlns:a14="http://schemas.microsoft.com/office/drawing/2010/main" val="0"/>
              </a:ext>
            </a:extLst>
          </a:blip>
          <a:srcRect l="11250" t="11250" r="20833" b="20833"/>
          <a:stretch/>
        </p:blipFill>
        <p:spPr>
          <a:xfrm>
            <a:off x="2781523" y="3438525"/>
            <a:ext cx="3600000" cy="2700000"/>
          </a:xfrm>
          <a:prstGeom prst="rect">
            <a:avLst/>
          </a:prstGeom>
          <a:ln>
            <a:solidFill>
              <a:schemeClr val="bg1">
                <a:lumMod val="50000"/>
              </a:schemeClr>
            </a:solidFill>
          </a:ln>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168680"/>
            <a:ext cx="7527017" cy="1962076"/>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発災から数日が経ちました。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給水</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活動が引き続き行われている中，給水に関する問い合わせが多数寄せられています。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4" name="テキスト ボックス 13">
            <a:extLst>
              <a:ext uri="{FF2B5EF4-FFF2-40B4-BE49-F238E27FC236}">
                <a16:creationId xmlns:a16="http://schemas.microsoft.com/office/drawing/2014/main" id="{E86F7B8A-4B0A-461A-A0CD-693A028E8F21}"/>
              </a:ext>
            </a:extLst>
          </p:cNvPr>
          <p:cNvSpPr txBox="1"/>
          <p:nvPr/>
        </p:nvSpPr>
        <p:spPr>
          <a:xfrm>
            <a:off x="2781523" y="6149808"/>
            <a:ext cx="3600000" cy="507831"/>
          </a:xfrm>
          <a:prstGeom prst="rect">
            <a:avLst/>
          </a:prstGeom>
          <a:noFill/>
        </p:spPr>
        <p:txBody>
          <a:bodyPr wrap="square" rtlCol="0">
            <a:spAutoFit/>
          </a:bodyPr>
          <a:lstStyle/>
          <a:p>
            <a:pPr algn="ctr">
              <a:lnSpc>
                <a:spcPct val="150000"/>
              </a:lnSpc>
            </a:pPr>
            <a:r>
              <a:rPr kumimoji="1" lang="ja-JP" altLang="en-US"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電話応対</a:t>
            </a: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883465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平日の勤務時間中に緊急地震速報が流れました。その後、</a:t>
            </a:r>
            <a:r>
              <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1</a:t>
            </a: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分半くらいの大きな揺れに襲われました。</a:t>
            </a: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3416320"/>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あなたは工事部署の課長です。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地震発生直後から、電話で家族の安否</a:t>
            </a:r>
            <a:r>
              <a:rPr kumimoji="1" lang="ja-JP" altLang="en-US" sz="24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が確認</a:t>
            </a: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できない部下がいます</a:t>
            </a:r>
            <a:r>
              <a:rPr kumimoji="1" lang="ja-JP" altLang="en-US" sz="20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endParaRPr kumimoji="1" lang="en-US" altLang="ja-JP" sz="20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安否確認させるために部下を家に帰しますか？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a:latin typeface="Meiryo UI" panose="020B0604030504040204" pitchFamily="50" charset="-128"/>
                <a:ea typeface="Meiryo UI" panose="020B0604030504040204" pitchFamily="50" charset="-128"/>
              </a:rPr>
              <a:t>帰す</a:t>
            </a: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a:latin typeface="Meiryo UI" panose="020B0604030504040204" pitchFamily="50" charset="-128"/>
                <a:ea typeface="Meiryo UI" panose="020B0604030504040204" pitchFamily="50" charset="-128"/>
              </a:rPr>
              <a:t>帰さない</a:t>
            </a: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49516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4" y="389143"/>
            <a:ext cx="6542315" cy="5078313"/>
          </a:xfrm>
          <a:prstGeom prst="rect">
            <a:avLst/>
          </a:prstGeom>
          <a:noFill/>
        </p:spPr>
        <p:txBody>
          <a:bodyPr wrap="square" rtlCol="0">
            <a:spAutoFit/>
          </a:bodyPr>
          <a:lstStyle/>
          <a:p>
            <a:pPr>
              <a:lnSpc>
                <a:spcPct val="150000"/>
              </a:lnSpc>
            </a:pP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配水</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班員です。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現在、災害弱者（高齢者や障害者 等）から、自宅まで水を届けてほしいとの連絡がありました。</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水道局</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では、個人への給水対応はしない方針となっています。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あなたは災害弱者からの給水依頼を受けますか？</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6"/>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2"/>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引き受けない</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220642" y="549275"/>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smtClean="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1"/>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引き受ける</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3115257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発災から数日が経ちました。</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給水活動が引き続き行われている中，給水に関する問い合わせが多数寄せられています。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4154984"/>
          </a:xfrm>
          <a:prstGeom prst="rect">
            <a:avLst/>
          </a:prstGeom>
          <a:noFill/>
        </p:spPr>
        <p:txBody>
          <a:bodyPr wrap="square" rtlCol="0">
            <a:spAutoFit/>
          </a:bodyPr>
          <a:lstStyle/>
          <a:p>
            <a:pPr>
              <a:lnSpc>
                <a:spcPct val="150000"/>
              </a:lnSpc>
            </a:pPr>
            <a:r>
              <a:rPr kumimoji="1" lang="ja-JP" altLang="en-US" sz="22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あなたは配水班員です。</a:t>
            </a:r>
            <a:endParaRPr kumimoji="1" lang="en-US" altLang="ja-JP" sz="22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2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現在、災害</a:t>
            </a:r>
            <a:r>
              <a:rPr kumimoji="1" lang="ja-JP" altLang="en-US" sz="22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弱者（高齢者や障害者 等）</a:t>
            </a:r>
            <a:r>
              <a:rPr kumimoji="1" lang="ja-JP" altLang="en-US" sz="22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から、自宅</a:t>
            </a:r>
            <a:r>
              <a:rPr kumimoji="1" lang="ja-JP" altLang="en-US" sz="22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まで水を届けてほしいとの連絡がありました。水道局で</a:t>
            </a:r>
            <a:r>
              <a:rPr kumimoji="1" lang="ja-JP" altLang="en-US" sz="22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は、個人</a:t>
            </a:r>
            <a:r>
              <a:rPr kumimoji="1" lang="ja-JP" altLang="en-US" sz="22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への給水対応はしない方針となっています。</a:t>
            </a:r>
            <a:endParaRPr kumimoji="1" lang="en-US" altLang="ja-JP" sz="22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2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あなたは災害弱者からの給水依頼を受けますか？</a:t>
            </a:r>
            <a:endParaRPr kumimoji="1" lang="en-US" altLang="ja-JP" sz="22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a:latin typeface="Meiryo UI" panose="020B0604030504040204" pitchFamily="50" charset="-128"/>
                <a:ea typeface="Meiryo UI" panose="020B0604030504040204" pitchFamily="50" charset="-128"/>
              </a:rPr>
              <a:t>引き受ける</a:t>
            </a: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a:latin typeface="Meiryo UI" panose="020B0604030504040204" pitchFamily="50" charset="-128"/>
                <a:ea typeface="Meiryo UI" panose="020B0604030504040204" pitchFamily="50" charset="-128"/>
              </a:rPr>
              <a:t>引き受けない</a:t>
            </a: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92717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7779" y="5883142"/>
            <a:ext cx="1080000" cy="511780"/>
          </a:xfrm>
          <a:prstGeom prst="rect">
            <a:avLst/>
          </a:prstGeom>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364625"/>
            <a:ext cx="7527017" cy="1338828"/>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職員に届けさせた。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937859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273455"/>
            <a:ext cx="7527017" cy="1962076"/>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市民</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への応急給水活動が続く中</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，ある議員から上層部に特定</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の建物に給水に</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行ってほしいという要請がありました。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4" name="図 3"/>
          <p:cNvPicPr>
            <a:picLocks noChangeAspect="1"/>
          </p:cNvPicPr>
          <p:nvPr/>
        </p:nvPicPr>
        <p:blipFill>
          <a:blip r:embed="rId3"/>
          <a:stretch>
            <a:fillRect/>
          </a:stretch>
        </p:blipFill>
        <p:spPr>
          <a:xfrm>
            <a:off x="541966" y="3140775"/>
            <a:ext cx="4025354" cy="3019015"/>
          </a:xfrm>
          <a:prstGeom prst="rect">
            <a:avLst/>
          </a:prstGeom>
        </p:spPr>
      </p:pic>
      <p:pic>
        <p:nvPicPr>
          <p:cNvPr id="5" name="図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33255" y="3140775"/>
            <a:ext cx="3970584" cy="2961183"/>
          </a:xfrm>
          <a:prstGeom prst="rect">
            <a:avLst/>
          </a:prstGeom>
        </p:spPr>
      </p:pic>
      <p:sp>
        <p:nvSpPr>
          <p:cNvPr id="7" name="テキスト ボックス 6">
            <a:extLst>
              <a:ext uri="{FF2B5EF4-FFF2-40B4-BE49-F238E27FC236}">
                <a16:creationId xmlns:a16="http://schemas.microsoft.com/office/drawing/2014/main" id="{E86F7B8A-4B0A-461A-A0CD-693A028E8F21}"/>
              </a:ext>
            </a:extLst>
          </p:cNvPr>
          <p:cNvSpPr txBox="1"/>
          <p:nvPr/>
        </p:nvSpPr>
        <p:spPr>
          <a:xfrm>
            <a:off x="1643833" y="6172562"/>
            <a:ext cx="2288085" cy="553998"/>
          </a:xfrm>
          <a:prstGeom prst="rect">
            <a:avLst/>
          </a:prstGeom>
          <a:noFill/>
        </p:spPr>
        <p:txBody>
          <a:bodyPr wrap="square" rtlCol="0">
            <a:spAutoFit/>
          </a:bodyPr>
          <a:lstStyle/>
          <a:p>
            <a:pPr>
              <a:lnSpc>
                <a:spcPct val="150000"/>
              </a:lnSpc>
            </a:pPr>
            <a:r>
              <a:rPr kumimoji="1" lang="ja-JP" altLang="en-US" sz="20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応急給水の状況</a:t>
            </a: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8" name="テキスト ボックス 7">
            <a:extLst>
              <a:ext uri="{FF2B5EF4-FFF2-40B4-BE49-F238E27FC236}">
                <a16:creationId xmlns:a16="http://schemas.microsoft.com/office/drawing/2014/main" id="{E86F7B8A-4B0A-461A-A0CD-693A028E8F21}"/>
              </a:ext>
            </a:extLst>
          </p:cNvPr>
          <p:cNvSpPr txBox="1"/>
          <p:nvPr/>
        </p:nvSpPr>
        <p:spPr>
          <a:xfrm>
            <a:off x="5408025" y="6181269"/>
            <a:ext cx="2978328" cy="553998"/>
          </a:xfrm>
          <a:prstGeom prst="rect">
            <a:avLst/>
          </a:prstGeom>
          <a:noFill/>
        </p:spPr>
        <p:txBody>
          <a:bodyPr wrap="square" rtlCol="0">
            <a:spAutoFit/>
          </a:bodyPr>
          <a:lstStyle/>
          <a:p>
            <a:pPr>
              <a:lnSpc>
                <a:spcPct val="150000"/>
              </a:lnSpc>
            </a:pPr>
            <a:r>
              <a:rPr kumimoji="1" lang="en-US" altLang="ja-JP" sz="20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1</a:t>
            </a:r>
            <a:r>
              <a:rPr kumimoji="1" lang="ja-JP" altLang="en-US" sz="20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日当たりの給水量を制限</a:t>
            </a: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79924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4" y="389143"/>
            <a:ext cx="6542315" cy="2585323"/>
          </a:xfrm>
          <a:prstGeom prst="rect">
            <a:avLst/>
          </a:prstGeom>
          <a:noFill/>
        </p:spPr>
        <p:txBody>
          <a:bodyPr wrap="square" rtlCol="0">
            <a:spAutoFit/>
          </a:bodyPr>
          <a:lstStyle/>
          <a:p>
            <a:pPr>
              <a:lnSpc>
                <a:spcPct val="150000"/>
              </a:lnSpc>
            </a:pP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あなたは応急給水班長です。</a:t>
            </a: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上層部から</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、特定の建物に給水するよう要請されています。指示どおり給水に行きます</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6"/>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2"/>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行かない</a:t>
            </a:r>
          </a:p>
        </p:txBody>
      </p:sp>
      <p:sp>
        <p:nvSpPr>
          <p:cNvPr id="12" name="テキスト ボックス 11"/>
          <p:cNvSpPr txBox="1"/>
          <p:nvPr/>
        </p:nvSpPr>
        <p:spPr>
          <a:xfrm>
            <a:off x="220642" y="549275"/>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smtClean="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1"/>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行く</a:t>
            </a: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384233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市民への応急給水活動が続く中，ある議員から上層部に特定の建物に給水に行ってほしいという要請がありました。</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あなたは応急給水班長です。</a:t>
            </a: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上層部から、特定の建物に給水するよう要請されています。指示どおり給水に行きますか。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a:latin typeface="Meiryo UI" panose="020B0604030504040204" pitchFamily="50" charset="-128"/>
                <a:ea typeface="Meiryo UI" panose="020B0604030504040204" pitchFamily="50" charset="-128"/>
              </a:rPr>
              <a:t>行く</a:t>
            </a: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a:latin typeface="Meiryo UI" panose="020B0604030504040204" pitchFamily="50" charset="-128"/>
                <a:ea typeface="Meiryo UI" panose="020B0604030504040204" pitchFamily="50" charset="-128"/>
              </a:rPr>
              <a:t>行かない</a:t>
            </a: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938573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7779" y="5883142"/>
            <a:ext cx="1080000" cy="511780"/>
          </a:xfrm>
          <a:prstGeom prst="rect">
            <a:avLst/>
          </a:prstGeom>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364625"/>
            <a:ext cx="7527017" cy="1338828"/>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行かなかった。</a:t>
            </a:r>
            <a:endPar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424487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273455"/>
            <a:ext cx="7527017" cy="1874937"/>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発災から数日が経ちました。外は雨が降っていますが、福島で発生した原発事故の影響で雨や雪には放射性物質が含まれている可能性があります。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2771999" y="6149808"/>
            <a:ext cx="3600000" cy="507831"/>
          </a:xfrm>
          <a:prstGeom prst="rect">
            <a:avLst/>
          </a:prstGeom>
          <a:noFill/>
        </p:spPr>
        <p:txBody>
          <a:bodyPr wrap="square" rtlCol="0">
            <a:spAutoFit/>
          </a:bodyPr>
          <a:lstStyle/>
          <a:p>
            <a:pPr algn="ctr">
              <a:lnSpc>
                <a:spcPct val="150000"/>
              </a:lnSpc>
            </a:pPr>
            <a:r>
              <a:rPr kumimoji="1" lang="ja-JP" altLang="en-US"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小雨の中でのミーティング</a:t>
            </a: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32246" t="40557" r="18314" b="10004"/>
          <a:stretch/>
        </p:blipFill>
        <p:spPr>
          <a:xfrm>
            <a:off x="2981549" y="3686174"/>
            <a:ext cx="3181126" cy="2385845"/>
          </a:xfrm>
          <a:prstGeom prst="rect">
            <a:avLst/>
          </a:prstGeom>
          <a:ln>
            <a:solidFill>
              <a:schemeClr val="bg1">
                <a:lumMod val="50000"/>
              </a:schemeClr>
            </a:solidFill>
          </a:ln>
        </p:spPr>
      </p:pic>
    </p:spTree>
    <p:extLst>
      <p:ext uri="{BB962C8B-B14F-4D97-AF65-F5344CB8AC3E}">
        <p14:creationId xmlns:p14="http://schemas.microsoft.com/office/powerpoint/2010/main" val="4045684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4" y="389143"/>
            <a:ext cx="6542315" cy="3208571"/>
          </a:xfrm>
          <a:prstGeom prst="rect">
            <a:avLst/>
          </a:prstGeom>
          <a:noFill/>
        </p:spPr>
        <p:txBody>
          <a:bodyPr wrap="square" rtlCol="0">
            <a:spAutoFit/>
          </a:bodyPr>
          <a:lstStyle/>
          <a:p>
            <a:pPr>
              <a:lnSpc>
                <a:spcPct val="150000"/>
              </a:lnSpc>
            </a:pP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あなたは浄水班の班長です。</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雨</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に放射性物質が含まれている可能性がある中で、あなたは部下に外での作業を指示しますか？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6"/>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2"/>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しない</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220642" y="549275"/>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smtClean="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1"/>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する</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42039708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784865"/>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発災から数日が経ちました。</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外は雨が降っていますが、福島で発生した原発事故の影響で雨や雪には放射性物質が含まれている可能性があります。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あなたは浄水班の班長です。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雨に放射性物質が含まれている可能性がある中で、あなたは部下に外での作業を指示しますか？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a:latin typeface="Meiryo UI" panose="020B0604030504040204" pitchFamily="50" charset="-128"/>
                <a:ea typeface="Meiryo UI" panose="020B0604030504040204" pitchFamily="50" charset="-128"/>
              </a:rPr>
              <a:t>する</a:t>
            </a: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a:latin typeface="Meiryo UI" panose="020B0604030504040204" pitchFamily="50" charset="-128"/>
                <a:ea typeface="Meiryo UI" panose="020B0604030504040204" pitchFamily="50" charset="-128"/>
              </a:rPr>
              <a:t>しない</a:t>
            </a: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8871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7" y="1364625"/>
            <a:ext cx="7527017" cy="1338828"/>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家族の安否確認を優先し、職員を少人数ずつ帰した。</a:t>
            </a:r>
          </a:p>
        </p:txBody>
      </p:sp>
    </p:spTree>
    <p:extLst>
      <p:ext uri="{BB962C8B-B14F-4D97-AF65-F5344CB8AC3E}">
        <p14:creationId xmlns:p14="http://schemas.microsoft.com/office/powerpoint/2010/main" val="398177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7779" y="5883142"/>
            <a:ext cx="1080000" cy="511780"/>
          </a:xfrm>
          <a:prstGeom prst="rect">
            <a:avLst/>
          </a:prstGeom>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364625"/>
            <a:ext cx="7527017" cy="1962076"/>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作業の進捗を優先し、線量計等はなかったが班員に外での作業を指示した。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000634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273184"/>
            <a:ext cx="7527017" cy="2498184"/>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発災から</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数日が経ちました。浄水場</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は復旧が進み人手に余裕が出来つつあります。一方配水所の復旧を担当する班は相変わらず人手に余裕がなく，浄水場の近くの配水所も未だ復旧していません。</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2772000" y="6149808"/>
            <a:ext cx="3599999" cy="449739"/>
          </a:xfrm>
          <a:prstGeom prst="rect">
            <a:avLst/>
          </a:prstGeom>
          <a:noFill/>
        </p:spPr>
        <p:txBody>
          <a:bodyPr wrap="square" rtlCol="0">
            <a:spAutoFit/>
          </a:bodyPr>
          <a:lstStyle/>
          <a:p>
            <a:pPr algn="ctr">
              <a:lnSpc>
                <a:spcPct val="150000"/>
              </a:lnSpc>
            </a:pPr>
            <a:r>
              <a:rPr kumimoji="1" lang="ja-JP" altLang="en-US"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被災した配水所</a:t>
            </a:r>
            <a:endParaRPr kumimoji="1" lang="en-US" altLang="ja-JP"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4" name="図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0941" t="20045" r="34553" b="40538"/>
          <a:stretch/>
        </p:blipFill>
        <p:spPr>
          <a:xfrm>
            <a:off x="2696703" y="3715740"/>
            <a:ext cx="3737934" cy="2482882"/>
          </a:xfrm>
          <a:prstGeom prst="rect">
            <a:avLst/>
          </a:prstGeom>
          <a:ln>
            <a:solidFill>
              <a:schemeClr val="bg1">
                <a:lumMod val="50000"/>
              </a:schemeClr>
            </a:solidFill>
          </a:ln>
        </p:spPr>
      </p:pic>
    </p:spTree>
    <p:extLst>
      <p:ext uri="{BB962C8B-B14F-4D97-AF65-F5344CB8AC3E}">
        <p14:creationId xmlns:p14="http://schemas.microsoft.com/office/powerpoint/2010/main" val="1144504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296824" y="389143"/>
            <a:ext cx="6542315" cy="2585323"/>
          </a:xfrm>
          <a:prstGeom prst="rect">
            <a:avLst/>
          </a:prstGeom>
          <a:noFill/>
        </p:spPr>
        <p:txBody>
          <a:bodyPr wrap="square" rtlCol="0">
            <a:spAutoFit/>
          </a:bodyPr>
          <a:lstStyle/>
          <a:p>
            <a:pPr>
              <a:lnSpc>
                <a:spcPct val="150000"/>
              </a:lnSpc>
            </a:pP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あなたは浄水班長です</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浄水場</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職員に</a:t>
            </a: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対して、管轄外</a:t>
            </a: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の配水所の復旧作業を指示しますか。</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sp>
        <p:nvSpPr>
          <p:cNvPr id="10" name="テキスト ボックス 9"/>
          <p:cNvSpPr txBox="1"/>
          <p:nvPr/>
        </p:nvSpPr>
        <p:spPr>
          <a:xfrm>
            <a:off x="8139690" y="563636"/>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2"/>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しない</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220642" y="549275"/>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kumimoji="1" lang="en-US" altLang="ja-JP" sz="4050" b="1" dirty="0" smtClean="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kumimoji="1"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1"/>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kumimoji="1"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する</a:t>
            </a:r>
            <a:endPar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2205434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3892861"/>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発災から数日が経ちました。</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浄水場は復旧が進み人手に余裕が出来つつあります。一方配水所の復旧を担当する班は相変わらず人手に余裕がなく，浄水場の近くの配水所も未だ復旧していません。</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2230867"/>
          </a:xfrm>
          <a:prstGeom prst="rect">
            <a:avLst/>
          </a:prstGeom>
          <a:noFill/>
        </p:spPr>
        <p:txBody>
          <a:bodyPr wrap="square" rtlCol="0">
            <a:spAutoFit/>
          </a:bodyPr>
          <a:lstStyle/>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あなたは浄水班長です。</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浄水場職員に対して、管轄外の配水所の復旧作業を指示しますか。</a:t>
            </a:r>
            <a:endParaRPr kumimoji="1"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a:latin typeface="Meiryo UI" panose="020B0604030504040204" pitchFamily="50" charset="-128"/>
                <a:ea typeface="Meiryo UI" panose="020B0604030504040204" pitchFamily="50" charset="-128"/>
              </a:rPr>
              <a:t>する</a:t>
            </a: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a:latin typeface="Meiryo UI" panose="020B0604030504040204" pitchFamily="50" charset="-128"/>
                <a:ea typeface="Meiryo UI" panose="020B0604030504040204" pitchFamily="50" charset="-128"/>
              </a:rPr>
              <a:t>しない</a:t>
            </a: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18134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7779" y="5883142"/>
            <a:ext cx="1080000" cy="511780"/>
          </a:xfrm>
          <a:prstGeom prst="rect">
            <a:avLst/>
          </a:prstGeom>
        </p:spPr>
      </p:pic>
      <p:pic>
        <p:nvPicPr>
          <p:cNvPr id="6" name="図 5"/>
          <p:cNvPicPr>
            <a:picLocks noChangeAspect="1"/>
          </p:cNvPicPr>
          <p:nvPr/>
        </p:nvPicPr>
        <p:blipFill>
          <a:blip r:embed="rId3"/>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5" y="1364625"/>
            <a:ext cx="7527017" cy="1338828"/>
          </a:xfrm>
          <a:prstGeom prst="rect">
            <a:avLst/>
          </a:prstGeom>
          <a:noFill/>
        </p:spPr>
        <p:txBody>
          <a:bodyPr wrap="square" rtlCol="0">
            <a:spAutoFit/>
          </a:bodyPr>
          <a:lstStyle/>
          <a:p>
            <a:pPr>
              <a:lnSpc>
                <a:spcPct val="150000"/>
              </a:lnSpc>
            </a:pPr>
            <a:r>
              <a:rPr kumimoji="1"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浄水場の職員で配水所の復旧を行った。</a:t>
            </a:r>
            <a:endParaRPr kumimoji="1"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409360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9" y="1278901"/>
            <a:ext cx="7524000" cy="1962076"/>
          </a:xfrm>
          <a:prstGeom prst="rect">
            <a:avLst/>
          </a:prstGeom>
          <a:noFill/>
        </p:spPr>
        <p:txBody>
          <a:bodyPr wrap="square" rtlCol="0">
            <a:spAutoFit/>
          </a:bodyPr>
          <a:lstStyle/>
          <a:p>
            <a:pPr>
              <a:lnSpc>
                <a:spcPct val="150000"/>
              </a:lnSpc>
            </a:pPr>
            <a:r>
              <a:rPr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現在、あなたの部署で発注した、いくつかの水道工事が稼働中です。平日の勤務時間中に、</a:t>
            </a:r>
            <a:r>
              <a:rPr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1</a:t>
            </a:r>
            <a:r>
              <a:rPr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分半くらいの大きな揺れがありました。</a:t>
            </a:r>
            <a:endParaRPr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3" name="図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71998" y="3431081"/>
            <a:ext cx="3600000" cy="2700000"/>
          </a:xfrm>
          <a:prstGeom prst="rect">
            <a:avLst/>
          </a:prstGeom>
          <a:ln>
            <a:solidFill>
              <a:schemeClr val="bg1">
                <a:lumMod val="50000"/>
              </a:schemeClr>
            </a:solidFill>
          </a:ln>
        </p:spPr>
      </p:pic>
      <p:sp>
        <p:nvSpPr>
          <p:cNvPr id="7" name="テキスト ボックス 6">
            <a:extLst>
              <a:ext uri="{FF2B5EF4-FFF2-40B4-BE49-F238E27FC236}">
                <a16:creationId xmlns:a16="http://schemas.microsoft.com/office/drawing/2014/main" id="{E86F7B8A-4B0A-461A-A0CD-693A028E8F21}"/>
              </a:ext>
            </a:extLst>
          </p:cNvPr>
          <p:cNvSpPr txBox="1"/>
          <p:nvPr/>
        </p:nvSpPr>
        <p:spPr>
          <a:xfrm>
            <a:off x="2771999" y="6141566"/>
            <a:ext cx="3599999" cy="507831"/>
          </a:xfrm>
          <a:prstGeom prst="rect">
            <a:avLst/>
          </a:prstGeom>
          <a:noFill/>
        </p:spPr>
        <p:txBody>
          <a:bodyPr wrap="square" rtlCol="0">
            <a:spAutoFit/>
          </a:bodyPr>
          <a:lstStyle/>
          <a:p>
            <a:pPr algn="ctr">
              <a:lnSpc>
                <a:spcPct val="150000"/>
              </a:lnSpc>
            </a:pPr>
            <a:r>
              <a:rPr kumimoji="1" lang="ja-JP" altLang="en-US"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発注</a:t>
            </a:r>
            <a:r>
              <a:rPr kumimoji="1" lang="ja-JP" altLang="en-US"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工事の作業状況</a:t>
            </a:r>
            <a:endParaRPr kumimoji="1" lang="en-US" altLang="ja-JP" sz="16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481320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6F7B8A-4B0A-461A-A0CD-693A028E8F21}"/>
              </a:ext>
            </a:extLst>
          </p:cNvPr>
          <p:cNvSpPr txBox="1"/>
          <p:nvPr/>
        </p:nvSpPr>
        <p:spPr>
          <a:xfrm>
            <a:off x="1361223" y="389147"/>
            <a:ext cx="6542315" cy="3831818"/>
          </a:xfrm>
          <a:prstGeom prst="rect">
            <a:avLst/>
          </a:prstGeom>
          <a:noFill/>
        </p:spPr>
        <p:txBody>
          <a:bodyPr wrap="square" rtlCol="0">
            <a:spAutoFit/>
          </a:bodyPr>
          <a:lstStyle/>
          <a:p>
            <a:pPr algn="ctr">
              <a:lnSpc>
                <a:spcPct val="150000"/>
              </a:lnSpc>
            </a:pPr>
            <a:endParaRPr lang="en-US" altLang="ja-JP"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lang="ja-JP" altLang="en-US" sz="27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a:t>
            </a:r>
            <a:r>
              <a:rPr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は施設班の班長です。</a:t>
            </a:r>
          </a:p>
          <a:p>
            <a:pPr>
              <a:lnSpc>
                <a:spcPct val="150000"/>
              </a:lnSpc>
            </a:pPr>
            <a:r>
              <a:rPr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揺れが収まった後、部下から「自分が担当している工事現場を見に行きたい」と申し入れがありました。</a:t>
            </a:r>
            <a:endParaRPr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部下に現場の確認に行かせますか？</a:t>
            </a:r>
            <a:endParaRPr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正方形/長方形 3"/>
          <p:cNvSpPr/>
          <p:nvPr/>
        </p:nvSpPr>
        <p:spPr>
          <a:xfrm>
            <a:off x="0" y="0"/>
            <a:ext cx="1260000" cy="6858000"/>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endParaRPr>
          </a:p>
        </p:txBody>
      </p:sp>
      <p:sp>
        <p:nvSpPr>
          <p:cNvPr id="5" name="正方形/長方形 4"/>
          <p:cNvSpPr/>
          <p:nvPr/>
        </p:nvSpPr>
        <p:spPr>
          <a:xfrm>
            <a:off x="7875742" y="0"/>
            <a:ext cx="1260000" cy="6858000"/>
          </a:xfrm>
          <a:prstGeom prst="rect">
            <a:avLst/>
          </a:prstGeom>
          <a:solidFill>
            <a:srgbClr val="0076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10" name="テキスト ボックス 9"/>
          <p:cNvSpPr txBox="1"/>
          <p:nvPr/>
        </p:nvSpPr>
        <p:spPr>
          <a:xfrm>
            <a:off x="8139690" y="563640"/>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t>
            </a:r>
            <a:endParaRPr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 name="テキスト ボックス 10"/>
          <p:cNvSpPr txBox="1"/>
          <p:nvPr/>
        </p:nvSpPr>
        <p:spPr>
          <a:xfrm>
            <a:off x="8163804" y="1985696"/>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行かせない</a:t>
            </a:r>
          </a:p>
        </p:txBody>
      </p:sp>
      <p:sp>
        <p:nvSpPr>
          <p:cNvPr id="12" name="テキスト ボックス 11"/>
          <p:cNvSpPr txBox="1"/>
          <p:nvPr/>
        </p:nvSpPr>
        <p:spPr>
          <a:xfrm>
            <a:off x="220642" y="549279"/>
            <a:ext cx="752168" cy="715581"/>
          </a:xfrm>
          <a:prstGeom prst="rect">
            <a:avLst/>
          </a:prstGeom>
          <a:noFill/>
          <a:effectLst>
            <a:outerShdw blurRad="50800" dist="38100" dir="5400000" algn="ctr" rotWithShape="0">
              <a:schemeClr val="tx1"/>
            </a:outerShdw>
          </a:effectLst>
        </p:spPr>
        <p:txBody>
          <a:bodyPr wrap="square" rtlCol="0">
            <a:spAutoFit/>
          </a:bodyPr>
          <a:lstStyle/>
          <a:p>
            <a:pPr algn="ctr"/>
            <a:r>
              <a:rPr lang="en-US" altLang="ja-JP"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a:t>
            </a:r>
            <a:endParaRPr lang="ja-JP" altLang="en-US" sz="405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4" name="テキスト ボックス 13"/>
          <p:cNvSpPr txBox="1"/>
          <p:nvPr/>
        </p:nvSpPr>
        <p:spPr>
          <a:xfrm>
            <a:off x="220642" y="1985695"/>
            <a:ext cx="738664" cy="3750701"/>
          </a:xfrm>
          <a:prstGeom prst="rect">
            <a:avLst/>
          </a:prstGeom>
          <a:noFill/>
          <a:effectLst>
            <a:outerShdw blurRad="25400" dist="38100" dir="5400000" algn="ctr" rotWithShape="0">
              <a:schemeClr val="tx1">
                <a:lumMod val="85000"/>
                <a:lumOff val="15000"/>
                <a:alpha val="70000"/>
              </a:schemeClr>
            </a:outerShdw>
          </a:effectLst>
        </p:spPr>
        <p:txBody>
          <a:bodyPr vert="eaVert" wrap="square" rtlCol="0">
            <a:spAutoFit/>
          </a:bodyPr>
          <a:lstStyle/>
          <a:p>
            <a:r>
              <a:rPr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行かせる</a:t>
            </a:r>
          </a:p>
        </p:txBody>
      </p:sp>
      <p:pic>
        <p:nvPicPr>
          <p:cNvPr id="8" name="図 7"/>
          <p:cNvPicPr>
            <a:picLocks noChangeAspect="1"/>
          </p:cNvPicPr>
          <p:nvPr/>
        </p:nvPicPr>
        <p:blipFill>
          <a:blip r:embed="rId2"/>
          <a:stretch>
            <a:fillRect/>
          </a:stretch>
        </p:blipFill>
        <p:spPr>
          <a:xfrm>
            <a:off x="3657598" y="5940479"/>
            <a:ext cx="1847248" cy="826080"/>
          </a:xfrm>
          <a:prstGeom prst="rect">
            <a:avLst/>
          </a:prstGeom>
        </p:spPr>
      </p:pic>
    </p:spTree>
    <p:extLst>
      <p:ext uri="{BB962C8B-B14F-4D97-AF65-F5344CB8AC3E}">
        <p14:creationId xmlns:p14="http://schemas.microsoft.com/office/powerpoint/2010/main" val="3621297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47344" y="216725"/>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247344" y="1466539"/>
            <a:ext cx="4228103" cy="2308324"/>
          </a:xfrm>
          <a:prstGeom prst="rect">
            <a:avLst/>
          </a:prstGeom>
          <a:noFill/>
        </p:spPr>
        <p:txBody>
          <a:bodyPr wrap="square" rtlCol="0">
            <a:spAutoFit/>
          </a:bodyPr>
          <a:lstStyle/>
          <a:p>
            <a:pPr>
              <a:lnSpc>
                <a:spcPct val="150000"/>
              </a:lnSpc>
            </a:pPr>
            <a:r>
              <a:rPr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現在、あなたの部署で発注した、いくつかの水道工事が稼働中です。平日の勤務時間中に、</a:t>
            </a:r>
            <a:r>
              <a:rPr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1</a:t>
            </a:r>
            <a:r>
              <a:rPr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分半くらいの大きな揺れがありました。</a:t>
            </a:r>
            <a:endParaRPr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 name="テキスト ボックス 4">
            <a:extLst>
              <a:ext uri="{FF2B5EF4-FFF2-40B4-BE49-F238E27FC236}">
                <a16:creationId xmlns:a16="http://schemas.microsoft.com/office/drawing/2014/main" id="{E86F7B8A-4B0A-461A-A0CD-693A028E8F21}"/>
              </a:ext>
            </a:extLst>
          </p:cNvPr>
          <p:cNvSpPr txBox="1"/>
          <p:nvPr/>
        </p:nvSpPr>
        <p:spPr>
          <a:xfrm>
            <a:off x="4762833" y="1447350"/>
            <a:ext cx="4276664" cy="3416320"/>
          </a:xfrm>
          <a:prstGeom prst="rect">
            <a:avLst/>
          </a:prstGeom>
          <a:noFill/>
        </p:spPr>
        <p:txBody>
          <a:bodyPr wrap="square" rtlCol="0">
            <a:spAutoFit/>
          </a:bodyPr>
          <a:lstStyle/>
          <a:p>
            <a:pPr>
              <a:lnSpc>
                <a:spcPct val="150000"/>
              </a:lnSpc>
            </a:pPr>
            <a:r>
              <a:rPr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あなたは施設班の班長です。</a:t>
            </a:r>
          </a:p>
          <a:p>
            <a:pPr>
              <a:lnSpc>
                <a:spcPct val="150000"/>
              </a:lnSpc>
            </a:pPr>
            <a:r>
              <a:rPr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揺れが収まった後、部下から「自分が担当している工事現場を見に行きたい」と申し入れがありました</a:t>
            </a:r>
            <a:r>
              <a:rPr lang="ja-JP" altLang="en-US" sz="24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endParaRPr lang="en-US" altLang="ja-JP" sz="24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lang="ja-JP" altLang="en-US" sz="2400"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部下</a:t>
            </a:r>
            <a:r>
              <a:rPr lang="ja-JP" altLang="en-US"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に現場の確認に行かせますか？</a:t>
            </a:r>
            <a:endParaRPr lang="en-US" altLang="ja-JP" sz="24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4" name="角丸四角形 3"/>
          <p:cNvSpPr/>
          <p:nvPr/>
        </p:nvSpPr>
        <p:spPr>
          <a:xfrm>
            <a:off x="4802023" y="5590909"/>
            <a:ext cx="4009467" cy="525090"/>
          </a:xfrm>
          <a:prstGeom prst="roundRect">
            <a:avLst>
              <a:gd name="adj" fmla="val 30053"/>
            </a:avLst>
          </a:prstGeom>
          <a:solidFill>
            <a:srgbClr val="0033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A.</a:t>
            </a:r>
            <a:r>
              <a:rPr kumimoji="1" lang="ja-JP" altLang="en-US" sz="2400" dirty="0">
                <a:latin typeface="Meiryo UI" panose="020B0604030504040204" pitchFamily="50" charset="-128"/>
                <a:ea typeface="Meiryo UI" panose="020B0604030504040204" pitchFamily="50" charset="-128"/>
              </a:rPr>
              <a:t>行かせる</a:t>
            </a:r>
          </a:p>
        </p:txBody>
      </p:sp>
      <p:sp>
        <p:nvSpPr>
          <p:cNvPr id="8" name="角丸四角形 7"/>
          <p:cNvSpPr/>
          <p:nvPr/>
        </p:nvSpPr>
        <p:spPr>
          <a:xfrm>
            <a:off x="4802022" y="6220645"/>
            <a:ext cx="4009467" cy="525090"/>
          </a:xfrm>
          <a:prstGeom prst="roundRect">
            <a:avLst>
              <a:gd name="adj" fmla="val 30053"/>
            </a:avLst>
          </a:prstGeom>
          <a:solidFill>
            <a:srgbClr val="008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latin typeface="Meiryo UI" panose="020B0604030504040204" pitchFamily="50" charset="-128"/>
                <a:ea typeface="Meiryo UI" panose="020B0604030504040204" pitchFamily="50" charset="-128"/>
              </a:rPr>
              <a:t>B.</a:t>
            </a:r>
            <a:r>
              <a:rPr kumimoji="1" lang="ja-JP" altLang="en-US" sz="2400" dirty="0">
                <a:latin typeface="Meiryo UI" panose="020B0604030504040204" pitchFamily="50" charset="-128"/>
                <a:ea typeface="Meiryo UI" panose="020B0604030504040204" pitchFamily="50" charset="-128"/>
              </a:rPr>
              <a:t>行かせない</a:t>
            </a:r>
          </a:p>
        </p:txBody>
      </p:sp>
      <p:cxnSp>
        <p:nvCxnSpPr>
          <p:cNvPr id="11" name="直線コネクタ 10"/>
          <p:cNvCxnSpPr/>
          <p:nvPr/>
        </p:nvCxnSpPr>
        <p:spPr>
          <a:xfrm flipH="1">
            <a:off x="4558146" y="1260764"/>
            <a:ext cx="27709" cy="533400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108362" y="1113446"/>
            <a:ext cx="1939638" cy="3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状  況</a:t>
            </a:r>
            <a:endParaRPr kumimoji="1"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5836936" y="1113445"/>
            <a:ext cx="1939638" cy="388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設  問</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73206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9" y="1364629"/>
            <a:ext cx="7527017" cy="3208571"/>
          </a:xfrm>
          <a:prstGeom prst="rect">
            <a:avLst/>
          </a:prstGeom>
          <a:noFill/>
        </p:spPr>
        <p:txBody>
          <a:bodyPr wrap="square" rtlCol="0">
            <a:spAutoFit/>
          </a:bodyPr>
          <a:lstStyle/>
          <a:p>
            <a:pPr>
              <a:lnSpc>
                <a:spcPct val="150000"/>
              </a:lnSpc>
            </a:pPr>
            <a:r>
              <a:rPr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３．１１のときは</a:t>
            </a:r>
            <a:r>
              <a:rPr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a:t>
            </a:r>
          </a:p>
          <a:p>
            <a:pPr>
              <a:lnSpc>
                <a:spcPct val="150000"/>
              </a:lnSpc>
            </a:pPr>
            <a:endParaRPr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直接現場を見に行くことはさせず、工事現場と連絡だけ取らせて、他の仕事をさせた。</a:t>
            </a:r>
            <a:endParaRPr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endParaRPr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543991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5492" y="279268"/>
            <a:ext cx="1847248" cy="826080"/>
          </a:xfrm>
          <a:prstGeom prst="rect">
            <a:avLst/>
          </a:prstGeom>
        </p:spPr>
      </p:pic>
      <p:sp>
        <p:nvSpPr>
          <p:cNvPr id="9" name="テキスト ボックス 8">
            <a:extLst>
              <a:ext uri="{FF2B5EF4-FFF2-40B4-BE49-F238E27FC236}">
                <a16:creationId xmlns:a16="http://schemas.microsoft.com/office/drawing/2014/main" id="{E86F7B8A-4B0A-461A-A0CD-693A028E8F21}"/>
              </a:ext>
            </a:extLst>
          </p:cNvPr>
          <p:cNvSpPr txBox="1"/>
          <p:nvPr/>
        </p:nvSpPr>
        <p:spPr>
          <a:xfrm>
            <a:off x="981637" y="1273455"/>
            <a:ext cx="7527017" cy="1338828"/>
          </a:xfrm>
          <a:prstGeom prst="rect">
            <a:avLst/>
          </a:prstGeom>
          <a:noFill/>
        </p:spPr>
        <p:txBody>
          <a:bodyPr wrap="square" rtlCol="0">
            <a:spAutoFit/>
          </a:bodyPr>
          <a:lstStyle/>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職員は、発災直後から職場で寝泊まりしています。</a:t>
            </a:r>
            <a:endParaRPr kumimoji="1" lang="en-US" altLang="ja-JP"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kumimoji="1" lang="ja-JP" altLang="en-US" sz="27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働き詰めのストレスからイライラしている者もいます。</a:t>
            </a: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217" t="225" r="217" b="209"/>
          <a:stretch/>
        </p:blipFill>
        <p:spPr>
          <a:xfrm>
            <a:off x="2772002" y="3444330"/>
            <a:ext cx="3600000" cy="2700000"/>
          </a:xfrm>
          <a:prstGeom prst="rect">
            <a:avLst/>
          </a:prstGeom>
          <a:ln>
            <a:solidFill>
              <a:schemeClr val="bg1">
                <a:lumMod val="50000"/>
              </a:schemeClr>
            </a:solidFill>
          </a:ln>
        </p:spPr>
      </p:pic>
      <p:sp>
        <p:nvSpPr>
          <p:cNvPr id="11" name="テキスト ボックス 10">
            <a:extLst>
              <a:ext uri="{FF2B5EF4-FFF2-40B4-BE49-F238E27FC236}">
                <a16:creationId xmlns:a16="http://schemas.microsoft.com/office/drawing/2014/main" id="{E86F7B8A-4B0A-461A-A0CD-693A028E8F21}"/>
              </a:ext>
            </a:extLst>
          </p:cNvPr>
          <p:cNvSpPr txBox="1"/>
          <p:nvPr/>
        </p:nvSpPr>
        <p:spPr>
          <a:xfrm>
            <a:off x="2771999" y="6141566"/>
            <a:ext cx="3599999" cy="507831"/>
          </a:xfrm>
          <a:prstGeom prst="rect">
            <a:avLst/>
          </a:prstGeom>
          <a:noFill/>
        </p:spPr>
        <p:txBody>
          <a:bodyPr wrap="square" rtlCol="0">
            <a:spAutoFit/>
          </a:bodyPr>
          <a:lstStyle/>
          <a:p>
            <a:pPr algn="ctr">
              <a:lnSpc>
                <a:spcPct val="150000"/>
              </a:lnSpc>
            </a:pPr>
            <a:r>
              <a:rPr kumimoji="1" lang="ja-JP" altLang="en-US" dirty="0" smtClean="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rPr>
              <a:t>本部員会議の状況</a:t>
            </a:r>
            <a:endParaRPr kumimoji="1" lang="en-US" altLang="ja-JP" sz="1600" dirty="0">
              <a:ln>
                <a:solidFill>
                  <a:schemeClr val="tx1"/>
                </a:solidFill>
              </a:ln>
              <a:solidFill>
                <a:schemeClr val="tx1">
                  <a:lumMod val="95000"/>
                  <a:lumOff val="5000"/>
                </a:schemeClr>
              </a:solidFill>
              <a:latin typeface="Meiryo UI" panose="020B0604030504040204" pitchFamily="50" charset="-128"/>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606722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4167</TotalTime>
  <Words>1941</Words>
  <Application>Microsoft Office PowerPoint</Application>
  <PresentationFormat>画面に合わせる (4:3)</PresentationFormat>
  <Paragraphs>232</Paragraphs>
  <Slides>44</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44</vt:i4>
      </vt:variant>
    </vt:vector>
  </HeadingPairs>
  <TitlesOfParts>
    <vt:vector size="53" baseType="lpstr">
      <vt:lpstr>Meiryo UI</vt:lpstr>
      <vt:lpstr>メイリオ</vt:lpstr>
      <vt:lpstr>游ゴシック</vt:lpstr>
      <vt:lpstr>游ゴシック Light</vt:lpstr>
      <vt:lpstr>Arial</vt:lpstr>
      <vt:lpstr>Calibri</vt:lpstr>
      <vt:lpstr>Calibri Light</vt:lpstr>
      <vt:lpstr>Segoe UI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利根川　崇</dc:creator>
  <cp:lastModifiedBy>利根川　崇</cp:lastModifiedBy>
  <cp:revision>217</cp:revision>
  <cp:lastPrinted>2020-07-15T23:04:36Z</cp:lastPrinted>
  <dcterms:created xsi:type="dcterms:W3CDTF">2019-06-13T13:04:05Z</dcterms:created>
  <dcterms:modified xsi:type="dcterms:W3CDTF">2021-12-23T23:17:57Z</dcterms:modified>
</cp:coreProperties>
</file>